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4"/>
  </p:notesMasterIdLst>
  <p:sldIdLst>
    <p:sldId id="1406" r:id="rId2"/>
    <p:sldId id="1414" r:id="rId3"/>
    <p:sldId id="1428" r:id="rId4"/>
    <p:sldId id="1429" r:id="rId5"/>
    <p:sldId id="1430" r:id="rId6"/>
    <p:sldId id="1431" r:id="rId7"/>
    <p:sldId id="1432" r:id="rId8"/>
    <p:sldId id="1433" r:id="rId9"/>
    <p:sldId id="1434" r:id="rId10"/>
    <p:sldId id="1435" r:id="rId11"/>
    <p:sldId id="1436" r:id="rId12"/>
    <p:sldId id="1437" r:id="rId13"/>
    <p:sldId id="1438" r:id="rId14"/>
    <p:sldId id="1439" r:id="rId15"/>
    <p:sldId id="1440" r:id="rId16"/>
    <p:sldId id="1441" r:id="rId17"/>
    <p:sldId id="1442" r:id="rId18"/>
    <p:sldId id="1443" r:id="rId19"/>
    <p:sldId id="1444" r:id="rId20"/>
    <p:sldId id="1445" r:id="rId21"/>
    <p:sldId id="1402" r:id="rId22"/>
    <p:sldId id="1403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D67"/>
    <a:srgbClr val="1569A9"/>
    <a:srgbClr val="1AE266"/>
    <a:srgbClr val="00B0F0"/>
    <a:srgbClr val="404040"/>
    <a:srgbClr val="1A9BF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2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3692D-9FD6-4EB4-A569-125447A782D2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5B15A-7F1A-4C44-96FA-039917E38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465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E78F6EA-4119-401C-AB36-D556FE7A9517}"/>
              </a:ext>
            </a:extLst>
          </p:cNvPr>
          <p:cNvSpPr/>
          <p:nvPr userDrawn="1"/>
        </p:nvSpPr>
        <p:spPr>
          <a:xfrm>
            <a:off x="5116248" y="1209844"/>
            <a:ext cx="5904062" cy="38304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0FE1C40D-1F63-4B74-995F-3EE846F566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173" y="1018306"/>
            <a:ext cx="2687782" cy="268778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82DF3F9-D72C-471B-A40F-AEE5FA9493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99" y="2434327"/>
            <a:ext cx="2839801" cy="355282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C3A2616-0992-43BE-96BB-09493CF50250}"/>
              </a:ext>
            </a:extLst>
          </p:cNvPr>
          <p:cNvSpPr txBox="1"/>
          <p:nvPr userDrawn="1"/>
        </p:nvSpPr>
        <p:spPr>
          <a:xfrm>
            <a:off x="9614442" y="6315655"/>
            <a:ext cx="7008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Bien plus qu’un SIRH…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CB5C9A2-B0EB-4B00-BFEE-BD078F2E9DCA}"/>
              </a:ext>
            </a:extLst>
          </p:cNvPr>
          <p:cNvSpPr txBox="1"/>
          <p:nvPr userDrawn="1"/>
        </p:nvSpPr>
        <p:spPr>
          <a:xfrm rot="21370587">
            <a:off x="3663564" y="877500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D635231-2899-4D0D-8B74-0B4AB3011929}"/>
              </a:ext>
            </a:extLst>
          </p:cNvPr>
          <p:cNvSpPr txBox="1"/>
          <p:nvPr userDrawn="1"/>
        </p:nvSpPr>
        <p:spPr>
          <a:xfrm>
            <a:off x="2235391" y="165346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820D6BD-6165-43BE-9545-249A30E52AC3}"/>
              </a:ext>
            </a:extLst>
          </p:cNvPr>
          <p:cNvSpPr txBox="1"/>
          <p:nvPr userDrawn="1"/>
        </p:nvSpPr>
        <p:spPr>
          <a:xfrm>
            <a:off x="1729758" y="3244423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C73E5AB-DBAA-472E-A07A-4AE2BAF3CD96}"/>
              </a:ext>
            </a:extLst>
          </p:cNvPr>
          <p:cNvSpPr txBox="1"/>
          <p:nvPr userDrawn="1"/>
        </p:nvSpPr>
        <p:spPr>
          <a:xfrm>
            <a:off x="1075576" y="2760430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017ADAF-1FE3-4488-A744-4CC2B3ABA324}"/>
              </a:ext>
            </a:extLst>
          </p:cNvPr>
          <p:cNvSpPr txBox="1"/>
          <p:nvPr userDrawn="1"/>
        </p:nvSpPr>
        <p:spPr>
          <a:xfrm>
            <a:off x="1729758" y="800292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E0F9D62-CAB6-42FF-A66B-C0312BAF1B8B}"/>
              </a:ext>
            </a:extLst>
          </p:cNvPr>
          <p:cNvSpPr txBox="1"/>
          <p:nvPr userDrawn="1"/>
        </p:nvSpPr>
        <p:spPr>
          <a:xfrm>
            <a:off x="4340336" y="1424712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838F053-A102-4A30-B925-ABC29D3FE6A3}"/>
              </a:ext>
            </a:extLst>
          </p:cNvPr>
          <p:cNvSpPr txBox="1"/>
          <p:nvPr userDrawn="1"/>
        </p:nvSpPr>
        <p:spPr>
          <a:xfrm>
            <a:off x="1320370" y="17285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3159BB4-097F-4A0E-99E4-5F25FA70CDF3}"/>
              </a:ext>
            </a:extLst>
          </p:cNvPr>
          <p:cNvSpPr txBox="1"/>
          <p:nvPr userDrawn="1"/>
        </p:nvSpPr>
        <p:spPr>
          <a:xfrm>
            <a:off x="2321351" y="3010411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9A86814-5FC8-4E65-A77A-1674E1DB6DC9}"/>
              </a:ext>
            </a:extLst>
          </p:cNvPr>
          <p:cNvSpPr txBox="1"/>
          <p:nvPr userDrawn="1"/>
        </p:nvSpPr>
        <p:spPr>
          <a:xfrm>
            <a:off x="655919" y="1286608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76CB6831-B821-43FF-80AC-B5A71A1B4F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343" y="1845732"/>
            <a:ext cx="5353623" cy="1583268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rgbClr val="1A9BFC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F620CE01-07A4-4972-99F3-1C846A7FCF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1823" y="3510470"/>
            <a:ext cx="4808985" cy="98901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66862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F4CB3-DD31-4D40-815C-110C8E2D5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344" y="1"/>
            <a:ext cx="10515600" cy="1220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1A9BFC"/>
                </a:solidFill>
                <a:latin typeface="+mn-lt"/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4521B7-2FDD-4DBC-9FE2-9D59BEE2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1A9BFC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1AE266"/>
              </a:buClr>
              <a:buFont typeface="Calibri" panose="020F0502020204030204" pitchFamily="34" charset="0"/>
              <a:buChar char="─"/>
              <a:defRPr sz="1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rgbClr val="F93D67"/>
              </a:buClr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rgbClr val="F93D67"/>
              </a:buClr>
              <a:buFont typeface="Wingdings" panose="05000000000000000000" pitchFamily="2" charset="2"/>
              <a:buChar char="ü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8A4429-C544-4642-BCE4-9EDB049E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9CFB0-E2CA-4048-BB5A-86DAAABF2A12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AB2C20-E084-4810-98BB-4FB16ECC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57A480-90B0-4237-B0E9-6B8933A6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B57A2-C0B0-443C-ACAD-B6E315F0FC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FA5BB11-0E18-41A9-8676-C27D6C017EB8}"/>
              </a:ext>
            </a:extLst>
          </p:cNvPr>
          <p:cNvCxnSpPr/>
          <p:nvPr userDrawn="1"/>
        </p:nvCxnSpPr>
        <p:spPr>
          <a:xfrm>
            <a:off x="0" y="656948"/>
            <a:ext cx="727969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29F229A-BD1C-4A40-BF50-7AC8764B081A}"/>
              </a:ext>
            </a:extLst>
          </p:cNvPr>
          <p:cNvCxnSpPr>
            <a:cxnSpLocks/>
          </p:cNvCxnSpPr>
          <p:nvPr userDrawn="1"/>
        </p:nvCxnSpPr>
        <p:spPr>
          <a:xfrm>
            <a:off x="476250" y="978789"/>
            <a:ext cx="1362075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EACD61EF-CCFA-4AD1-B5CD-433BB3BD6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D3CAE0B-0CE5-4C85-9987-F694725749DD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  <p:sp>
        <p:nvSpPr>
          <p:cNvPr id="11" name="Espace réservé du texte 12">
            <a:extLst>
              <a:ext uri="{FF2B5EF4-FFF2-40B4-BE49-F238E27FC236}">
                <a16:creationId xmlns:a16="http://schemas.microsoft.com/office/drawing/2014/main" id="{F50731A1-C45C-462D-8050-B393BC3006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0263" y="832822"/>
            <a:ext cx="9315681" cy="4159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rgbClr val="1569A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59105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F4CB3-DD31-4D40-815C-110C8E2D5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344" y="0"/>
            <a:ext cx="10515600" cy="122017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rgbClr val="1A9BFC"/>
                </a:solidFill>
                <a:latin typeface="+mn-lt"/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8A4429-C544-4642-BCE4-9EDB049E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9CFB0-E2CA-4048-BB5A-86DAAABF2A12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AB2C20-E084-4810-98BB-4FB16ECC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57A480-90B0-4237-B0E9-6B8933A6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B57A2-C0B0-443C-ACAD-B6E315F0FC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FA5BB11-0E18-41A9-8676-C27D6C017EB8}"/>
              </a:ext>
            </a:extLst>
          </p:cNvPr>
          <p:cNvCxnSpPr/>
          <p:nvPr userDrawn="1"/>
        </p:nvCxnSpPr>
        <p:spPr>
          <a:xfrm>
            <a:off x="2317071" y="550416"/>
            <a:ext cx="727969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EACD61EF-CCFA-4AD1-B5CD-433BB3BD6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D3CAE0B-0CE5-4C85-9987-F694725749DD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747D67B-45C3-45BE-96B6-3CCF6098E5ED}"/>
              </a:ext>
            </a:extLst>
          </p:cNvPr>
          <p:cNvCxnSpPr/>
          <p:nvPr userDrawn="1"/>
        </p:nvCxnSpPr>
        <p:spPr>
          <a:xfrm>
            <a:off x="9225378" y="550416"/>
            <a:ext cx="727969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1119F51-A115-42DE-9E4F-A26FCC874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3" y="914400"/>
            <a:ext cx="10515600" cy="415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1569A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0CBB1D52-021A-4485-88F3-B83022941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1A9BFC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1AE266"/>
              </a:buClr>
              <a:buFont typeface="Calibri" panose="020F0502020204030204" pitchFamily="34" charset="0"/>
              <a:buChar char="─"/>
              <a:defRPr sz="1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rgbClr val="F93D67"/>
              </a:buClr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rgbClr val="F93D67"/>
              </a:buClr>
              <a:buFont typeface="Wingdings" panose="05000000000000000000" pitchFamily="2" charset="2"/>
              <a:buChar char="ü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68867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2568179-A249-46E0-869B-D9F048B26C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240" y="3429000"/>
            <a:ext cx="11665520" cy="17811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Transition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A6B8153-AF70-48DE-A341-BFAD98A04460}"/>
              </a:ext>
            </a:extLst>
          </p:cNvPr>
          <p:cNvCxnSpPr>
            <a:cxnSpLocks/>
          </p:cNvCxnSpPr>
          <p:nvPr userDrawn="1"/>
        </p:nvCxnSpPr>
        <p:spPr>
          <a:xfrm>
            <a:off x="5414963" y="4909379"/>
            <a:ext cx="1362075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8D8CBD45-29CA-4C56-9A95-A0B3A6B0D15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133723" y="184791"/>
            <a:ext cx="6124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Insérez l’illustration qui vous plait</a:t>
            </a:r>
          </a:p>
        </p:txBody>
      </p:sp>
      <p:pic>
        <p:nvPicPr>
          <p:cNvPr id="13" name="Image 12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FE3540A8-06D9-46A5-9C24-54B6549C1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F3BC697-982E-474B-875F-16ACFDF067ED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</p:spTree>
    <p:extLst>
      <p:ext uri="{BB962C8B-B14F-4D97-AF65-F5344CB8AC3E}">
        <p14:creationId xmlns:p14="http://schemas.microsoft.com/office/powerpoint/2010/main" val="253504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 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1889FCF0-E828-404A-B76A-B98D597AB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FD84C88-E32A-4AD1-A0D4-D455A8054F9A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</p:spTree>
    <p:extLst>
      <p:ext uri="{BB962C8B-B14F-4D97-AF65-F5344CB8AC3E}">
        <p14:creationId xmlns:p14="http://schemas.microsoft.com/office/powerpoint/2010/main" val="24155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ré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14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itre 22">
            <a:extLst>
              <a:ext uri="{FF2B5EF4-FFF2-40B4-BE49-F238E27FC236}">
                <a16:creationId xmlns:a16="http://schemas.microsoft.com/office/drawing/2014/main" id="{4F15FC84-ED4C-4377-9295-8516B444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1FE04CE6-56A0-4216-97FD-C825480A8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946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3" r:id="rId3"/>
    <p:sldLayoutId id="2147483786" r:id="rId4"/>
    <p:sldLayoutId id="2147483662" r:id="rId5"/>
    <p:sldLayoutId id="214748378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1A9BF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hyperlink" Target="mailto:adressemail@eurecia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F2D03923-9CED-49BE-8C2B-890593DABB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173" y="1018306"/>
            <a:ext cx="2687782" cy="26877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E873A5E-9122-4E09-B393-A94714ED0F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99" y="2434327"/>
            <a:ext cx="2839801" cy="35528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044F933-A23C-49C8-82F2-7F3E26012326}"/>
              </a:ext>
            </a:extLst>
          </p:cNvPr>
          <p:cNvSpPr txBox="1"/>
          <p:nvPr/>
        </p:nvSpPr>
        <p:spPr>
          <a:xfrm>
            <a:off x="9614442" y="6315655"/>
            <a:ext cx="7008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Bien plus qu’un SIRH…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77F4DD-AE0F-478E-995B-B188585A3A0E}"/>
              </a:ext>
            </a:extLst>
          </p:cNvPr>
          <p:cNvSpPr txBox="1"/>
          <p:nvPr/>
        </p:nvSpPr>
        <p:spPr>
          <a:xfrm rot="21370587">
            <a:off x="3663564" y="877500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FCF2468-0662-417A-8E31-D09C8CA4DA8E}"/>
              </a:ext>
            </a:extLst>
          </p:cNvPr>
          <p:cNvSpPr txBox="1"/>
          <p:nvPr/>
        </p:nvSpPr>
        <p:spPr>
          <a:xfrm>
            <a:off x="2235391" y="165346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91991B3-BB40-4AE9-82BD-CC159BB765E9}"/>
              </a:ext>
            </a:extLst>
          </p:cNvPr>
          <p:cNvSpPr txBox="1"/>
          <p:nvPr/>
        </p:nvSpPr>
        <p:spPr>
          <a:xfrm>
            <a:off x="1729758" y="3244423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E16755-F130-42A2-95E0-B91388B129EB}"/>
              </a:ext>
            </a:extLst>
          </p:cNvPr>
          <p:cNvSpPr txBox="1"/>
          <p:nvPr/>
        </p:nvSpPr>
        <p:spPr>
          <a:xfrm>
            <a:off x="1075576" y="2760430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781625-286F-435A-A29A-7C888BFE09F8}"/>
              </a:ext>
            </a:extLst>
          </p:cNvPr>
          <p:cNvSpPr txBox="1"/>
          <p:nvPr/>
        </p:nvSpPr>
        <p:spPr>
          <a:xfrm>
            <a:off x="1729758" y="800292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6EB1796-E229-4FCB-8F16-6C7C1D1AEE8A}"/>
              </a:ext>
            </a:extLst>
          </p:cNvPr>
          <p:cNvSpPr txBox="1"/>
          <p:nvPr/>
        </p:nvSpPr>
        <p:spPr>
          <a:xfrm>
            <a:off x="4340336" y="1424712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27AB239-426C-47DC-BFBE-5ACDCB6D5147}"/>
              </a:ext>
            </a:extLst>
          </p:cNvPr>
          <p:cNvSpPr txBox="1"/>
          <p:nvPr/>
        </p:nvSpPr>
        <p:spPr>
          <a:xfrm>
            <a:off x="1320370" y="17285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293C8AD-96EB-4944-9439-3186C2C4C5BF}"/>
              </a:ext>
            </a:extLst>
          </p:cNvPr>
          <p:cNvSpPr txBox="1"/>
          <p:nvPr/>
        </p:nvSpPr>
        <p:spPr>
          <a:xfrm>
            <a:off x="2321351" y="3010411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774AE4-4138-413E-89B3-A7407D2B0549}"/>
              </a:ext>
            </a:extLst>
          </p:cNvPr>
          <p:cNvSpPr txBox="1"/>
          <p:nvPr/>
        </p:nvSpPr>
        <p:spPr>
          <a:xfrm>
            <a:off x="655919" y="1286608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1C7EA7F-C5D6-4DE4-8D2A-A947C27DE1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9503" y="2180397"/>
            <a:ext cx="5353623" cy="158326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r-FR" sz="6000" b="1" dirty="0">
                <a:solidFill>
                  <a:srgbClr val="1B9BFC"/>
                </a:solidFill>
                <a:latin typeface="Calibri" panose="020F0502020204030204" pitchFamily="34" charset="0"/>
              </a:rPr>
              <a:t>Guide de formation</a:t>
            </a:r>
          </a:p>
          <a:p>
            <a:pPr algn="ctr"/>
            <a:r>
              <a:rPr lang="fr-FR" sz="4000" dirty="0">
                <a:solidFill>
                  <a:srgbClr val="1B9BFC"/>
                </a:solidFill>
                <a:latin typeface="Calibri" panose="020F0502020204030204" pitchFamily="34" charset="0"/>
              </a:rPr>
              <a:t>Collaborateurs &amp; managers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5DDFEA6C-90CB-47CE-9632-BFAE7382F1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 sz="2800" b="1" i="1" dirty="0">
                <a:solidFill>
                  <a:srgbClr val="F93D67"/>
                </a:solidFill>
                <a:latin typeface="Calibri" panose="020F0502020204030204" pitchFamily="34" charset="0"/>
              </a:rPr>
              <a:t>Temps &amp; Activités</a:t>
            </a:r>
          </a:p>
          <a:p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A331E3B-90DD-4227-AED4-5DDFAC300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42" y="401914"/>
            <a:ext cx="1581367" cy="164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53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Collaborateur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Editer ses feuilles de temps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4133CC-BA8B-41A2-9E72-ED7863AE1E74}"/>
              </a:ext>
            </a:extLst>
          </p:cNvPr>
          <p:cNvSpPr txBox="1"/>
          <p:nvPr/>
        </p:nvSpPr>
        <p:spPr>
          <a:xfrm>
            <a:off x="503261" y="2296862"/>
            <a:ext cx="33894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Calibri" panose="020F0502020204030204" pitchFamily="34" charset="0"/>
              </a:rPr>
              <a:t>Une fois toutes vos activités renseignées ou éditées, il ne vous reste plus qu’à soumettre la feuille à validation. </a:t>
            </a: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r>
              <a:rPr lang="fr-FR" sz="2000" b="1" dirty="0">
                <a:solidFill>
                  <a:srgbClr val="F93D67"/>
                </a:solidFill>
                <a:latin typeface="Calibri" panose="020F0502020204030204" pitchFamily="34" charset="0"/>
              </a:rPr>
              <a:t>Attention</a:t>
            </a:r>
            <a:r>
              <a:rPr lang="fr-FR" sz="2000" b="1" dirty="0">
                <a:latin typeface="Calibri" panose="020F0502020204030204" pitchFamily="34" charset="0"/>
              </a:rPr>
              <a:t> </a:t>
            </a:r>
            <a:r>
              <a:rPr lang="fr-FR" sz="2000" dirty="0">
                <a:latin typeface="Calibri" panose="020F0502020204030204" pitchFamily="34" charset="0"/>
              </a:rPr>
              <a:t>: ne soumettez à validation qu’une fois que vous êtes sûr de ne pas avoir à revenir sur cette feuille.</a:t>
            </a: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3397228-E5B0-4205-9BEF-A7DC5F0C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65" y="252547"/>
            <a:ext cx="2407712" cy="49201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E03A51-82DB-4FF3-9839-A1FF403EE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666" y="1652087"/>
            <a:ext cx="7192278" cy="4045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839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Collaborateur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Editer ses feuilles de temps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4133CC-BA8B-41A2-9E72-ED7863AE1E74}"/>
              </a:ext>
            </a:extLst>
          </p:cNvPr>
          <p:cNvSpPr txBox="1"/>
          <p:nvPr/>
        </p:nvSpPr>
        <p:spPr>
          <a:xfrm>
            <a:off x="262837" y="1652087"/>
            <a:ext cx="357176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Calibri" panose="020F0502020204030204" pitchFamily="34" charset="0"/>
              </a:rPr>
              <a:t>Après avoir modifié une feuille de temps ou d’activités, vous pouvez l’enregistrer afin de sauvegarder les modifications.</a:t>
            </a:r>
          </a:p>
          <a:p>
            <a:pPr algn="just"/>
            <a:br>
              <a:rPr lang="fr-FR" sz="2000" dirty="0">
                <a:latin typeface="Calibri" panose="020F0502020204030204" pitchFamily="34" charset="0"/>
              </a:rPr>
            </a:br>
            <a:r>
              <a:rPr lang="fr-FR" sz="2000" dirty="0">
                <a:latin typeface="Calibri" panose="020F0502020204030204" pitchFamily="34" charset="0"/>
              </a:rPr>
              <a:t>Cette option vous permet de revenir dessus plus tard afin d’y renseigner de nouvelles heures avant de la soumettre définitivement  à validation.</a:t>
            </a: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3397228-E5B0-4205-9BEF-A7DC5F0C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65" y="252547"/>
            <a:ext cx="2407712" cy="49201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E03A51-82DB-4FF3-9839-A1FF403EE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666" y="1652087"/>
            <a:ext cx="7192278" cy="4045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26313B7-0DEE-41EC-8048-D169606FF5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8" t="66015" r="-1" b="13215"/>
          <a:stretch/>
        </p:blipFill>
        <p:spPr>
          <a:xfrm>
            <a:off x="1217766" y="5035626"/>
            <a:ext cx="1204651" cy="109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0808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Collaborateur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Consulter le traitement de ses heures supplémentaires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4133CC-BA8B-41A2-9E72-ED7863AE1E74}"/>
              </a:ext>
            </a:extLst>
          </p:cNvPr>
          <p:cNvSpPr txBox="1"/>
          <p:nvPr/>
        </p:nvSpPr>
        <p:spPr>
          <a:xfrm>
            <a:off x="262837" y="2174602"/>
            <a:ext cx="357176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Calibri" panose="020F0502020204030204" pitchFamily="34" charset="0"/>
              </a:rPr>
              <a:t>Accédez au traitement de vos heures supplémentaires depuis le module « Temps et activités » en cliquant sur « Mes heures supp. traitées ». </a:t>
            </a: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r>
              <a:rPr lang="fr-FR" sz="2000" dirty="0">
                <a:latin typeface="Calibri" panose="020F0502020204030204" pitchFamily="34" charset="0"/>
              </a:rPr>
              <a:t>Vous pouvez consulter l’ensemble de vos heures supplémentaires, connaitre le statut de leur traitement ainsi que le détail de leur transfert. </a:t>
            </a: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3397228-E5B0-4205-9BEF-A7DC5F0C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65" y="252547"/>
            <a:ext cx="2407712" cy="49201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6A37EBB-BC59-42F7-A3ED-9E57D84C5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592" y="2911201"/>
            <a:ext cx="7550928" cy="1882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7464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Validation des feuilles de temps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4133CC-BA8B-41A2-9E72-ED7863AE1E74}"/>
              </a:ext>
            </a:extLst>
          </p:cNvPr>
          <p:cNvSpPr txBox="1"/>
          <p:nvPr/>
        </p:nvSpPr>
        <p:spPr>
          <a:xfrm>
            <a:off x="262837" y="1875725"/>
            <a:ext cx="299938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Calibri" panose="020F0502020204030204" pitchFamily="34" charset="0"/>
              </a:rPr>
              <a:t>Depuis le module «Temps et activités », sélectionnez « Vue manager » pour accéder à l’ensemble des feuilles de temps de vos collaborateurs.</a:t>
            </a: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r>
              <a:rPr lang="fr-FR" sz="2000" dirty="0">
                <a:latin typeface="Calibri" panose="020F0502020204030204" pitchFamily="34" charset="0"/>
              </a:rPr>
              <a:t>Vous pouvez également y accéder via le raccourci présent sur votre page d’accueil. </a:t>
            </a:r>
          </a:p>
          <a:p>
            <a:pPr algn="just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A275A3E-F86E-46A1-BCE4-CE65E222C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70" y="248152"/>
            <a:ext cx="1997350" cy="28078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E4DCE4D-F18A-46AF-B912-EAFE55B8F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947" y="1875725"/>
            <a:ext cx="8072846" cy="300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6709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Validation des feuilles de temps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4133CC-BA8B-41A2-9E72-ED7863AE1E74}"/>
              </a:ext>
            </a:extLst>
          </p:cNvPr>
          <p:cNvSpPr txBox="1"/>
          <p:nvPr/>
        </p:nvSpPr>
        <p:spPr>
          <a:xfrm>
            <a:off x="262837" y="1875725"/>
            <a:ext cx="299938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Calibri" panose="020F0502020204030204" pitchFamily="34" charset="0"/>
              </a:rPr>
              <a:t>Vous pouvez valider les feuilles de temps de vos collaborateurs en un seul clic via le bouton de validation.</a:t>
            </a: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r>
              <a:rPr lang="fr-FR" sz="2000" dirty="0">
                <a:latin typeface="Calibri" panose="020F0502020204030204" pitchFamily="34" charset="0"/>
              </a:rPr>
              <a:t>Vous pouvez également accéder au détail de la feuille de temps éditée par votre collaborateur en cliquant dessus. </a:t>
            </a:r>
          </a:p>
          <a:p>
            <a:pPr algn="just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A275A3E-F86E-46A1-BCE4-CE65E222C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70" y="248152"/>
            <a:ext cx="1997350" cy="28078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FD8E2DA-816E-4101-920B-1691A6BDF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7" y="3606788"/>
            <a:ext cx="2762636" cy="828791"/>
          </a:xfrm>
          <a:prstGeom prst="roundRect">
            <a:avLst>
              <a:gd name="adj" fmla="val 15655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FF71BD2-10AF-410E-94FF-BEDDCEC60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81" y="2176685"/>
            <a:ext cx="7916091" cy="3250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426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Validation des feuilles de temps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4133CC-BA8B-41A2-9E72-ED7863AE1E74}"/>
              </a:ext>
            </a:extLst>
          </p:cNvPr>
          <p:cNvSpPr txBox="1"/>
          <p:nvPr/>
        </p:nvSpPr>
        <p:spPr>
          <a:xfrm>
            <a:off x="269966" y="1652086"/>
            <a:ext cx="299938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Calibri" panose="020F0502020204030204" pitchFamily="34" charset="0"/>
              </a:rPr>
              <a:t>Dans le détail de la feuille de temps, vous pouvez retrouver les heures renseignées par votre collaborateur, ses commentaires et le compteur de ses heures travaillées (en fin de page). </a:t>
            </a: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r>
              <a:rPr lang="fr-FR" sz="2000" dirty="0">
                <a:latin typeface="Calibri" panose="020F0502020204030204" pitchFamily="34" charset="0"/>
              </a:rPr>
              <a:t>D’ici, vous pouvez également valider la feuille de temps du collaborateur. </a:t>
            </a:r>
          </a:p>
          <a:p>
            <a:pPr algn="just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A275A3E-F86E-46A1-BCE4-CE65E222C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70" y="248152"/>
            <a:ext cx="1997350" cy="28078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FF71BD2-10AF-410E-94FF-BEDDCEC60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081" y="2176685"/>
            <a:ext cx="7916091" cy="3250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2A036EF-9225-446E-8155-EA3583817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9" y="4271108"/>
            <a:ext cx="4342516" cy="1027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541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Consultation du traitement des heures supplémentaires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4133CC-BA8B-41A2-9E72-ED7863AE1E74}"/>
              </a:ext>
            </a:extLst>
          </p:cNvPr>
          <p:cNvSpPr txBox="1"/>
          <p:nvPr/>
        </p:nvSpPr>
        <p:spPr>
          <a:xfrm>
            <a:off x="262837" y="1875725"/>
            <a:ext cx="29993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Calibri" panose="020F0502020204030204" pitchFamily="34" charset="0"/>
              </a:rPr>
              <a:t>Accédez à la consultation des « Heures supp. » depuis le module « Temps et Activités ». </a:t>
            </a: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r>
              <a:rPr lang="fr-FR" sz="2000" dirty="0">
                <a:latin typeface="Calibri" panose="020F0502020204030204" pitchFamily="34" charset="0"/>
              </a:rPr>
              <a:t>Le transfert des heures supplémentaires ne peut être consulté qu’une fois la feuille de temps validée. </a:t>
            </a:r>
          </a:p>
          <a:p>
            <a:pPr algn="just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A275A3E-F86E-46A1-BCE4-CE65E222C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70" y="248152"/>
            <a:ext cx="1997350" cy="28078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F193303-B25F-4D4B-A484-C088617EF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851" y="2456732"/>
            <a:ext cx="7497461" cy="2690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9758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Analyse des temps et activités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4133CC-BA8B-41A2-9E72-ED7863AE1E74}"/>
              </a:ext>
            </a:extLst>
          </p:cNvPr>
          <p:cNvSpPr txBox="1"/>
          <p:nvPr/>
        </p:nvSpPr>
        <p:spPr>
          <a:xfrm>
            <a:off x="598251" y="1833417"/>
            <a:ext cx="299938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Calibri" panose="020F0502020204030204" pitchFamily="34" charset="0"/>
              </a:rPr>
              <a:t>Accédez à « Analyse des temps et activités » depuis le module « Temps &amp; activités ». </a:t>
            </a: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r>
              <a:rPr lang="fr-FR" sz="2000" dirty="0">
                <a:latin typeface="Calibri" panose="020F0502020204030204" pitchFamily="34" charset="0"/>
              </a:rPr>
              <a:t>Vous retrouvez ici l’analyse des comptes et axes analytiques au regard des temps et activités renseignées par les collaborateurs.</a:t>
            </a:r>
          </a:p>
          <a:p>
            <a:pPr algn="just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A275A3E-F86E-46A1-BCE4-CE65E222C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70" y="248152"/>
            <a:ext cx="1997350" cy="28078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C997077-A3E2-491F-83E3-2C5B15EB2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158" y="1676035"/>
            <a:ext cx="7082969" cy="3984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2661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Analyse des temps et activités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4133CC-BA8B-41A2-9E72-ED7863AE1E74}"/>
              </a:ext>
            </a:extLst>
          </p:cNvPr>
          <p:cNvSpPr txBox="1"/>
          <p:nvPr/>
        </p:nvSpPr>
        <p:spPr>
          <a:xfrm>
            <a:off x="411480" y="2114378"/>
            <a:ext cx="299938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Calibri" panose="020F0502020204030204" pitchFamily="34" charset="0"/>
              </a:rPr>
              <a:t>Les synthèses peuvent être affichées par axes analytiques (ici : client, projets et tâches).</a:t>
            </a: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r>
              <a:rPr lang="fr-FR" sz="2000" dirty="0">
                <a:latin typeface="Calibri" panose="020F0502020204030204" pitchFamily="34" charset="0"/>
              </a:rPr>
              <a:t>Vous pouvez également accéder aux détails d’analyse de chaque compte analytique (ici les détails du compte analytique Client 4).</a:t>
            </a:r>
          </a:p>
          <a:p>
            <a:pPr algn="just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A275A3E-F86E-46A1-BCE4-CE65E222C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70" y="248152"/>
            <a:ext cx="1997350" cy="28078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6EFDC46-6BE3-4447-AC45-1F8CFE6D6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217" y="3991815"/>
            <a:ext cx="7045234" cy="1446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35CC0C5-FACB-4995-9897-70B2A5824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82" y="2249745"/>
            <a:ext cx="7175863" cy="151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2324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Analyse des temps et activités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4133CC-BA8B-41A2-9E72-ED7863AE1E74}"/>
              </a:ext>
            </a:extLst>
          </p:cNvPr>
          <p:cNvSpPr txBox="1"/>
          <p:nvPr/>
        </p:nvSpPr>
        <p:spPr>
          <a:xfrm>
            <a:off x="598251" y="1833417"/>
            <a:ext cx="299938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Calibri" panose="020F0502020204030204" pitchFamily="34" charset="0"/>
              </a:rPr>
              <a:t>En bas de page vous pouvez également consulter la liste des activités en détail. </a:t>
            </a: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r>
              <a:rPr lang="fr-FR" sz="2000" dirty="0">
                <a:latin typeface="Calibri" panose="020F0502020204030204" pitchFamily="34" charset="0"/>
              </a:rPr>
              <a:t>Vous y retrouvez chaque activité de tous les collaborateurs.</a:t>
            </a: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r>
              <a:rPr lang="fr-FR" sz="2000" dirty="0">
                <a:latin typeface="Calibri" panose="020F0502020204030204" pitchFamily="34" charset="0"/>
              </a:rPr>
              <a:t>Encore une fois, les filtres vous permettent d’affiner votre recherche.</a:t>
            </a:r>
          </a:p>
          <a:p>
            <a:pPr algn="just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A275A3E-F86E-46A1-BCE4-CE65E222C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70" y="248152"/>
            <a:ext cx="1997350" cy="28078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A1681F9-69D5-42F6-B312-6E95356A2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437" y="2727666"/>
            <a:ext cx="7393577" cy="1812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8230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Collaborateur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Consulter ses feuilles de temps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4133CC-BA8B-41A2-9E72-ED7863AE1E74}"/>
              </a:ext>
            </a:extLst>
          </p:cNvPr>
          <p:cNvSpPr txBox="1"/>
          <p:nvPr/>
        </p:nvSpPr>
        <p:spPr>
          <a:xfrm>
            <a:off x="-83798" y="1758886"/>
            <a:ext cx="37208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fr-FR" sz="2000" dirty="0">
                <a:latin typeface="Calibri" panose="020F0502020204030204" pitchFamily="34" charset="0"/>
              </a:rPr>
              <a:t>Depuis la page d’accueil d’Eurécia, cliquez: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</a:rPr>
              <a:t> sur le module « Temps et activités » puis « Mes feuilles de temps »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</a:rPr>
              <a:t>Ou ‘Ce qui me concerne &gt; Remplir ma feuille de temps’</a:t>
            </a:r>
          </a:p>
          <a:p>
            <a:pPr lvl="1" algn="just"/>
            <a:endParaRPr lang="fr-FR" dirty="0">
              <a:latin typeface="Calibri" panose="020F0502020204030204" pitchFamily="34" charset="0"/>
            </a:endParaRPr>
          </a:p>
          <a:p>
            <a:pPr algn="just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3397228-E5B0-4205-9BEF-A7DC5F0C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65" y="252547"/>
            <a:ext cx="2407712" cy="492010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7A1DF77-6F14-434C-A1AB-90B8B9814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846" y="1685346"/>
            <a:ext cx="7898674" cy="299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D2C2065-FAE3-44B3-8918-D928247D4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949" y="4221439"/>
            <a:ext cx="5257411" cy="2449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1142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Analyse des temps et activités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4133CC-BA8B-41A2-9E72-ED7863AE1E74}"/>
              </a:ext>
            </a:extLst>
          </p:cNvPr>
          <p:cNvSpPr txBox="1"/>
          <p:nvPr/>
        </p:nvSpPr>
        <p:spPr>
          <a:xfrm>
            <a:off x="411480" y="1428674"/>
            <a:ext cx="364282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Calibri" panose="020F0502020204030204" pitchFamily="34" charset="0"/>
              </a:rPr>
              <a:t>Accéder aux « Rapports » depuis le module « Temps &amp; activités ».</a:t>
            </a: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r>
              <a:rPr lang="fr-FR" sz="2000" dirty="0">
                <a:latin typeface="Calibri" panose="020F0502020204030204" pitchFamily="34" charset="0"/>
              </a:rPr>
              <a:t>Vous retrouvez ici des graphiques sur l’évolution et la répartition du temps travaillé ainsi que sur la ventilation des coûts.</a:t>
            </a: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r>
              <a:rPr lang="fr-FR" sz="2000" dirty="0">
                <a:latin typeface="Calibri" panose="020F0502020204030204" pitchFamily="34" charset="0"/>
              </a:rPr>
              <a:t>Vous disposez également de plusieurs rapports exportables sur Excel.</a:t>
            </a: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r>
              <a:rPr lang="fr-FR" sz="2000" dirty="0">
                <a:latin typeface="Calibri" panose="020F0502020204030204" pitchFamily="34" charset="0"/>
              </a:rPr>
              <a:t>Chaque rapport peut être affiné par un grand choix de filtres.</a:t>
            </a: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A275A3E-F86E-46A1-BCE4-CE65E222C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70" y="248152"/>
            <a:ext cx="1997350" cy="28078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72900CB-AC55-4974-941C-6246BC044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446" y="1300662"/>
            <a:ext cx="6759074" cy="3801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0DAB1E8-5770-411A-9030-4BE36D59B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99" y="3429000"/>
            <a:ext cx="3035402" cy="2343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0010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E2370A-93EB-4230-A8E2-9FDE5DA7C66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222927" y="1256761"/>
            <a:ext cx="3429000" cy="2387600"/>
          </a:xfrm>
          <a:prstGeom prst="rect">
            <a:avLst/>
          </a:prstGeo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Merci !</a:t>
            </a:r>
          </a:p>
        </p:txBody>
      </p:sp>
      <p:pic>
        <p:nvPicPr>
          <p:cNvPr id="4" name="Image 3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E8D21C05-47A9-4842-92D4-FA84B76DF4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346" y="959302"/>
            <a:ext cx="2687782" cy="26877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3398BE-814C-4067-BDE4-795CE6582C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372" y="2375323"/>
            <a:ext cx="2839801" cy="35528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5DC17BC-B576-4993-8CE9-A846E609F914}"/>
              </a:ext>
            </a:extLst>
          </p:cNvPr>
          <p:cNvSpPr txBox="1"/>
          <p:nvPr/>
        </p:nvSpPr>
        <p:spPr>
          <a:xfrm rot="21370587">
            <a:off x="4472737" y="81849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524606-84D8-4ADC-85A8-2242F93F2C3B}"/>
              </a:ext>
            </a:extLst>
          </p:cNvPr>
          <p:cNvSpPr txBox="1"/>
          <p:nvPr/>
        </p:nvSpPr>
        <p:spPr>
          <a:xfrm>
            <a:off x="3044564" y="1594462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8E4CC2-8971-4931-A880-5A32A825093E}"/>
              </a:ext>
            </a:extLst>
          </p:cNvPr>
          <p:cNvSpPr txBox="1"/>
          <p:nvPr/>
        </p:nvSpPr>
        <p:spPr>
          <a:xfrm>
            <a:off x="2538931" y="3185419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7871CD-52F9-4C08-B0E8-4F79E55A98D4}"/>
              </a:ext>
            </a:extLst>
          </p:cNvPr>
          <p:cNvSpPr txBox="1"/>
          <p:nvPr/>
        </p:nvSpPr>
        <p:spPr>
          <a:xfrm>
            <a:off x="1884749" y="2701426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23B9E7-399F-44CF-A564-4E6833188A0E}"/>
              </a:ext>
            </a:extLst>
          </p:cNvPr>
          <p:cNvSpPr txBox="1"/>
          <p:nvPr/>
        </p:nvSpPr>
        <p:spPr>
          <a:xfrm>
            <a:off x="2538931" y="741288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B1376ED-1414-4BE3-B56F-A3CCA5D6632B}"/>
              </a:ext>
            </a:extLst>
          </p:cNvPr>
          <p:cNvSpPr txBox="1"/>
          <p:nvPr/>
        </p:nvSpPr>
        <p:spPr>
          <a:xfrm>
            <a:off x="5149509" y="13657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57CD6C-D1DF-4ABF-AC12-C7BB831250AB}"/>
              </a:ext>
            </a:extLst>
          </p:cNvPr>
          <p:cNvSpPr txBox="1"/>
          <p:nvPr/>
        </p:nvSpPr>
        <p:spPr>
          <a:xfrm>
            <a:off x="2129543" y="1669504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1F5DDA8-644D-4A57-8DDC-03F658237272}"/>
              </a:ext>
            </a:extLst>
          </p:cNvPr>
          <p:cNvSpPr txBox="1"/>
          <p:nvPr/>
        </p:nvSpPr>
        <p:spPr>
          <a:xfrm>
            <a:off x="3130524" y="2951407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269D276-3227-403F-8139-F69BD8018FA2}"/>
              </a:ext>
            </a:extLst>
          </p:cNvPr>
          <p:cNvSpPr txBox="1"/>
          <p:nvPr/>
        </p:nvSpPr>
        <p:spPr>
          <a:xfrm>
            <a:off x="1186252" y="1373639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41378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CAAF9-EDBB-4822-BED3-30B7DB63451C}"/>
              </a:ext>
            </a:extLst>
          </p:cNvPr>
          <p:cNvSpPr/>
          <p:nvPr/>
        </p:nvSpPr>
        <p:spPr>
          <a:xfrm>
            <a:off x="8231218" y="0"/>
            <a:ext cx="39607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07CCC9-ECC4-4015-B398-4721583A0DDB}"/>
              </a:ext>
            </a:extLst>
          </p:cNvPr>
          <p:cNvSpPr txBox="1"/>
          <p:nvPr/>
        </p:nvSpPr>
        <p:spPr>
          <a:xfrm>
            <a:off x="7259578" y="3558307"/>
            <a:ext cx="5904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Client</a:t>
            </a:r>
          </a:p>
          <a:p>
            <a:pPr algn="ctr"/>
            <a:r>
              <a:rPr lang="fr-FR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support@eurecia.com</a:t>
            </a:r>
            <a:endParaRPr lang="fr-FR" sz="16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+ 33 (0)5 62 20 49 37</a:t>
            </a:r>
            <a:endParaRPr lang="fr-FR" sz="105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5194BC9F-070B-4B68-AF6C-56DE07C3B7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346" y="959302"/>
            <a:ext cx="2687782" cy="26877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9BC3879-17B1-40CB-A8D2-5314EB4AB4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372" y="2375323"/>
            <a:ext cx="2839801" cy="35528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47F3D1E-A982-4163-9F60-C206B2E766A8}"/>
              </a:ext>
            </a:extLst>
          </p:cNvPr>
          <p:cNvSpPr txBox="1"/>
          <p:nvPr/>
        </p:nvSpPr>
        <p:spPr>
          <a:xfrm>
            <a:off x="735169" y="3826451"/>
            <a:ext cx="700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Bien plus qu’un SIRH…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03DA669-E6D5-4E35-8497-F47AF63A5573}"/>
              </a:ext>
            </a:extLst>
          </p:cNvPr>
          <p:cNvSpPr txBox="1"/>
          <p:nvPr/>
        </p:nvSpPr>
        <p:spPr>
          <a:xfrm rot="21370587">
            <a:off x="4472737" y="81849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658C4B3-3FDB-4216-A311-E194861D5D1C}"/>
              </a:ext>
            </a:extLst>
          </p:cNvPr>
          <p:cNvSpPr txBox="1"/>
          <p:nvPr/>
        </p:nvSpPr>
        <p:spPr>
          <a:xfrm>
            <a:off x="3044564" y="1594462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D0763AA-73FB-4254-A0E9-45F6EB61CA9B}"/>
              </a:ext>
            </a:extLst>
          </p:cNvPr>
          <p:cNvSpPr txBox="1"/>
          <p:nvPr/>
        </p:nvSpPr>
        <p:spPr>
          <a:xfrm>
            <a:off x="2538931" y="3185419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A6990A4-6B5D-4214-AA63-5745A69BF484}"/>
              </a:ext>
            </a:extLst>
          </p:cNvPr>
          <p:cNvSpPr txBox="1"/>
          <p:nvPr/>
        </p:nvSpPr>
        <p:spPr>
          <a:xfrm>
            <a:off x="1884749" y="2701426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570168C-F1C5-476D-B8F2-3BE0BCC42499}"/>
              </a:ext>
            </a:extLst>
          </p:cNvPr>
          <p:cNvSpPr txBox="1"/>
          <p:nvPr/>
        </p:nvSpPr>
        <p:spPr>
          <a:xfrm>
            <a:off x="2538931" y="741288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5A89D3B-323E-4934-A035-C81A181F22BB}"/>
              </a:ext>
            </a:extLst>
          </p:cNvPr>
          <p:cNvSpPr txBox="1"/>
          <p:nvPr/>
        </p:nvSpPr>
        <p:spPr>
          <a:xfrm>
            <a:off x="5149509" y="13657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8149AD-B1B3-433F-9C4B-BC27404B421D}"/>
              </a:ext>
            </a:extLst>
          </p:cNvPr>
          <p:cNvSpPr txBox="1"/>
          <p:nvPr/>
        </p:nvSpPr>
        <p:spPr>
          <a:xfrm>
            <a:off x="2129543" y="1669504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4725F97-39F1-4B71-B644-BBDF578359E8}"/>
              </a:ext>
            </a:extLst>
          </p:cNvPr>
          <p:cNvSpPr txBox="1"/>
          <p:nvPr/>
        </p:nvSpPr>
        <p:spPr>
          <a:xfrm>
            <a:off x="3130524" y="2951407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1D15F54-D101-4F9E-BCB2-2F3746A6A237}"/>
              </a:ext>
            </a:extLst>
          </p:cNvPr>
          <p:cNvSpPr txBox="1"/>
          <p:nvPr/>
        </p:nvSpPr>
        <p:spPr>
          <a:xfrm>
            <a:off x="1186252" y="1373639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E9E3D66-9C4D-4017-ADC7-A131634DECEB}"/>
              </a:ext>
            </a:extLst>
          </p:cNvPr>
          <p:cNvSpPr txBox="1"/>
          <p:nvPr/>
        </p:nvSpPr>
        <p:spPr>
          <a:xfrm>
            <a:off x="2160545" y="5023348"/>
            <a:ext cx="1555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www.eurecia.com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2DD097B-E06E-4B6E-8051-F62C076230C8}"/>
              </a:ext>
            </a:extLst>
          </p:cNvPr>
          <p:cNvGrpSpPr/>
          <p:nvPr/>
        </p:nvGrpSpPr>
        <p:grpSpPr>
          <a:xfrm>
            <a:off x="2129543" y="4700726"/>
            <a:ext cx="1738355" cy="307714"/>
            <a:chOff x="5215245" y="5881637"/>
            <a:chExt cx="2286158" cy="404683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39068E19-0E8E-452D-82AB-17411E42C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5245" y="5885910"/>
              <a:ext cx="391185" cy="397930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30E3595D-60BE-4503-897A-9C9B83AB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8269" y="5884021"/>
              <a:ext cx="391185" cy="397930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8885F2F1-F7A2-408B-898C-9B9707DA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9790" y="5886210"/>
              <a:ext cx="393329" cy="400110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B525A61-56E8-4C9C-BF02-AC395DEF2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4604" y="5881841"/>
              <a:ext cx="393329" cy="400110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253F9E20-F3CE-4FB4-A755-3E2F5953A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1293" y="5881637"/>
              <a:ext cx="400110" cy="400110"/>
            </a:xfrm>
            <a:prstGeom prst="rect">
              <a:avLst/>
            </a:prstGeom>
          </p:spPr>
        </p:pic>
      </p:grpSp>
      <p:pic>
        <p:nvPicPr>
          <p:cNvPr id="26" name="Image 25" descr="Une image contenant dessin, horloge&#10;&#10;Description générée automatiquement">
            <a:extLst>
              <a:ext uri="{FF2B5EF4-FFF2-40B4-BE49-F238E27FC236}">
                <a16:creationId xmlns:a16="http://schemas.microsoft.com/office/drawing/2014/main" id="{AF299A32-00A2-4F80-A6E4-A1DEE25238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7997">
            <a:off x="1544005" y="4398754"/>
            <a:ext cx="514675" cy="46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3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Collaborateur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Consulter ses feuilles de temps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4133CC-BA8B-41A2-9E72-ED7863AE1E74}"/>
              </a:ext>
            </a:extLst>
          </p:cNvPr>
          <p:cNvSpPr txBox="1"/>
          <p:nvPr/>
        </p:nvSpPr>
        <p:spPr>
          <a:xfrm>
            <a:off x="845196" y="2420221"/>
            <a:ext cx="3096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</a:rPr>
              <a:t>Vous accédez à l’ensemble de vos feuilles de temps générées automatiquement. </a:t>
            </a:r>
          </a:p>
          <a:p>
            <a:endParaRPr lang="fr-FR" sz="2000" dirty="0">
              <a:latin typeface="Calibri" panose="020F0502020204030204" pitchFamily="34" charset="0"/>
            </a:endParaRPr>
          </a:p>
          <a:p>
            <a:r>
              <a:rPr lang="fr-FR" sz="2000" dirty="0">
                <a:latin typeface="Calibri" panose="020F0502020204030204" pitchFamily="34" charset="0"/>
              </a:rPr>
              <a:t>Pour ouvrir une feuille de temps, cliquez sur celle souhaitée dans la liste. </a:t>
            </a:r>
          </a:p>
          <a:p>
            <a:pPr lvl="1"/>
            <a:endParaRPr lang="fr-FR" dirty="0">
              <a:latin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3397228-E5B0-4205-9BEF-A7DC5F0C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65" y="252547"/>
            <a:ext cx="2407712" cy="49201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F01E921-F56E-4BF1-AF60-349D8FBA8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488" y="1800448"/>
            <a:ext cx="6754067" cy="379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432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Collaborateur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Consulter ses feuilles de temps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4133CC-BA8B-41A2-9E72-ED7863AE1E74}"/>
              </a:ext>
            </a:extLst>
          </p:cNvPr>
          <p:cNvSpPr txBox="1"/>
          <p:nvPr/>
        </p:nvSpPr>
        <p:spPr>
          <a:xfrm>
            <a:off x="486432" y="1800448"/>
            <a:ext cx="309657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</a:rPr>
              <a:t>La feuille de temps contient le détail par jour de la semaine concernée.</a:t>
            </a:r>
          </a:p>
          <a:p>
            <a:endParaRPr lang="fr-FR" sz="2000" dirty="0">
              <a:latin typeface="Calibri" panose="020F0502020204030204" pitchFamily="34" charset="0"/>
            </a:endParaRPr>
          </a:p>
          <a:p>
            <a:r>
              <a:rPr lang="fr-FR" sz="2000" dirty="0">
                <a:latin typeface="Calibri" panose="020F0502020204030204" pitchFamily="34" charset="0"/>
              </a:rPr>
              <a:t>Le suivi peut se faire en temps ou par activités.</a:t>
            </a:r>
          </a:p>
          <a:p>
            <a:endParaRPr lang="fr-FR" sz="2000" dirty="0">
              <a:latin typeface="Calibri" panose="020F0502020204030204" pitchFamily="34" charset="0"/>
            </a:endParaRPr>
          </a:p>
          <a:p>
            <a:r>
              <a:rPr lang="fr-FR" sz="2000" dirty="0">
                <a:latin typeface="Calibri" panose="020F0502020204030204" pitchFamily="34" charset="0"/>
              </a:rPr>
              <a:t>La feuille de temps peut également être synchronisée avec les congés et le planning horaire depuis la sidebar à droite. </a:t>
            </a:r>
          </a:p>
          <a:p>
            <a:pPr lvl="1"/>
            <a:endParaRPr lang="fr-FR" dirty="0">
              <a:latin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3397228-E5B0-4205-9BEF-A7DC5F0C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65" y="252547"/>
            <a:ext cx="2407712" cy="49201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90E502C-B760-4E86-A777-F70AE1EE6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752" y="1728411"/>
            <a:ext cx="6572069" cy="3696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2496B-B67C-4E77-AF13-1E7D9D411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268" y="4563291"/>
            <a:ext cx="1598229" cy="2014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Collaborateur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Editer ses feuilles de temps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4133CC-BA8B-41A2-9E72-ED7863AE1E74}"/>
              </a:ext>
            </a:extLst>
          </p:cNvPr>
          <p:cNvSpPr txBox="1"/>
          <p:nvPr/>
        </p:nvSpPr>
        <p:spPr>
          <a:xfrm>
            <a:off x="314381" y="1564243"/>
            <a:ext cx="377864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rgbClr val="1569A9"/>
                </a:solidFill>
                <a:latin typeface="Calibri" panose="020F0502020204030204" pitchFamily="34" charset="0"/>
              </a:rPr>
              <a:t>Suivi par temps</a:t>
            </a:r>
            <a:endParaRPr lang="fr-FR" sz="2000" dirty="0">
              <a:solidFill>
                <a:srgbClr val="1569A9"/>
              </a:solidFill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pPr algn="just"/>
            <a:r>
              <a:rPr lang="fr-FR" sz="2000" dirty="0">
                <a:latin typeface="Calibri" panose="020F0502020204030204" pitchFamily="34" charset="0"/>
              </a:rPr>
              <a:t>Si vous souhaitez renseigner des heures supplémentaires sur un des jours, vous devez avant tout décocher la journée « Standard ».</a:t>
            </a: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pPr algn="just"/>
            <a:r>
              <a:rPr lang="fr-FR" sz="2000" dirty="0">
                <a:latin typeface="Calibri" panose="020F0502020204030204" pitchFamily="34" charset="0"/>
              </a:rPr>
              <a:t>Vous pouvez alors modifier les heures de début et de fin. </a:t>
            </a: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3397228-E5B0-4205-9BEF-A7DC5F0C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65" y="252547"/>
            <a:ext cx="2407712" cy="49201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A564516-C9B7-4BFC-B12C-DDD2EED3F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2" y="3716378"/>
            <a:ext cx="2813461" cy="1486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4397B9D-4F0E-42FC-B801-BA2881969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496" y="1800448"/>
            <a:ext cx="6812195" cy="3831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251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Collaborateur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Editer ses feuilles de temps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4133CC-BA8B-41A2-9E72-ED7863AE1E74}"/>
              </a:ext>
            </a:extLst>
          </p:cNvPr>
          <p:cNvSpPr txBox="1"/>
          <p:nvPr/>
        </p:nvSpPr>
        <p:spPr>
          <a:xfrm>
            <a:off x="314382" y="1564243"/>
            <a:ext cx="321258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Calibri" panose="020F0502020204030204" pitchFamily="34" charset="0"/>
              </a:rPr>
              <a:t>Une fois l’ensemble de vos heures supplémentaires renseignées, vous pouvez soumettre votre feuille de temps à validation par votre manager.</a:t>
            </a: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r>
              <a:rPr lang="fr-FR" sz="2000" dirty="0">
                <a:latin typeface="Calibri" panose="020F0502020204030204" pitchFamily="34" charset="0"/>
              </a:rPr>
              <a:t>Le bouton « Soumettre à validation » se situe dans la sidebar à droite.</a:t>
            </a: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3397228-E5B0-4205-9BEF-A7DC5F0C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65" y="252547"/>
            <a:ext cx="2407712" cy="49201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443D4FA-84F1-4E66-9F4B-EC2A35700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2" y="5053492"/>
            <a:ext cx="1952898" cy="971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7634DEC-D6A4-4EB8-A4A5-352EE792A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144" y="1665752"/>
            <a:ext cx="7346164" cy="4132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681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Collaborateur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Editer ses feuilles de temps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4133CC-BA8B-41A2-9E72-ED7863AE1E74}"/>
              </a:ext>
            </a:extLst>
          </p:cNvPr>
          <p:cNvSpPr txBox="1"/>
          <p:nvPr/>
        </p:nvSpPr>
        <p:spPr>
          <a:xfrm>
            <a:off x="411480" y="1590369"/>
            <a:ext cx="35717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rgbClr val="1569A9"/>
                </a:solidFill>
                <a:latin typeface="Calibri" panose="020F0502020204030204" pitchFamily="34" charset="0"/>
              </a:rPr>
              <a:t>Suivi par activités</a:t>
            </a:r>
          </a:p>
          <a:p>
            <a:endParaRPr lang="fr-FR" sz="2000" dirty="0">
              <a:latin typeface="Calibri" panose="020F0502020204030204" pitchFamily="34" charset="0"/>
            </a:endParaRPr>
          </a:p>
          <a:p>
            <a:pPr algn="just"/>
            <a:r>
              <a:rPr lang="fr-FR" sz="2000" dirty="0">
                <a:latin typeface="Calibri" panose="020F0502020204030204" pitchFamily="34" charset="0"/>
              </a:rPr>
              <a:t>Si le suivi se fait par activités, l’onglet « Suivi activités » vous permettra de renseigner vos heures travaillées en fonction des axes et comptes analytiques.</a:t>
            </a: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r>
              <a:rPr lang="fr-FR" sz="2000" dirty="0">
                <a:latin typeface="Calibri" panose="020F0502020204030204" pitchFamily="34" charset="0"/>
              </a:rPr>
              <a:t>Vous pouvez également synchroniser le suivi  de la semaine avec les congés et les activités déjà renseignées dans le planning (comme c’est le cas ici).</a:t>
            </a:r>
          </a:p>
          <a:p>
            <a:endParaRPr lang="fr-FR" sz="2000" dirty="0">
              <a:latin typeface="Calibri" panose="020F05020202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3397228-E5B0-4205-9BEF-A7DC5F0C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65" y="252547"/>
            <a:ext cx="2407712" cy="49201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4880CBD-BC41-46B7-BD32-B298BFCA5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459" y="1739196"/>
            <a:ext cx="6737009" cy="3789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586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Collaborateur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Editer ses feuilles de temps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4133CC-BA8B-41A2-9E72-ED7863AE1E74}"/>
              </a:ext>
            </a:extLst>
          </p:cNvPr>
          <p:cNvSpPr txBox="1"/>
          <p:nvPr/>
        </p:nvSpPr>
        <p:spPr>
          <a:xfrm>
            <a:off x="411480" y="2087516"/>
            <a:ext cx="357176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Calibri" panose="020F0502020204030204" pitchFamily="34" charset="0"/>
              </a:rPr>
              <a:t>Pour renseigner de nouvelles activités, cliquez sur les trois points      situés à gauche du jour désiré. </a:t>
            </a: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r>
              <a:rPr lang="fr-FR" sz="2000" dirty="0">
                <a:latin typeface="Calibri" panose="020F0502020204030204" pitchFamily="34" charset="0"/>
              </a:rPr>
              <a:t>Puis sélectionnez « Nouveau ».  </a:t>
            </a: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3397228-E5B0-4205-9BEF-A7DC5F0C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65" y="252547"/>
            <a:ext cx="2407712" cy="49201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4880CBD-BC41-46B7-BD32-B298BFCA5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459" y="1739196"/>
            <a:ext cx="6737009" cy="3789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07B900B-0851-4E9C-AF95-369D6E455B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t="53389" r="81675" b="43676"/>
          <a:stretch/>
        </p:blipFill>
        <p:spPr>
          <a:xfrm>
            <a:off x="1219204" y="2712600"/>
            <a:ext cx="221326" cy="3797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B3E6EF-1CC1-4078-AACA-B8B43EFB0226}"/>
              </a:ext>
            </a:extLst>
          </p:cNvPr>
          <p:cNvSpPr/>
          <p:nvPr/>
        </p:nvSpPr>
        <p:spPr>
          <a:xfrm>
            <a:off x="7341326" y="2133599"/>
            <a:ext cx="535895" cy="243840"/>
          </a:xfrm>
          <a:prstGeom prst="rect">
            <a:avLst/>
          </a:prstGeom>
          <a:noFill/>
          <a:ln w="38100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391C94D-76BE-4448-940B-2B446FA39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7276" y="4615478"/>
            <a:ext cx="1533525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775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Collaborateur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Editer ses feuilles de temps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4133CC-BA8B-41A2-9E72-ED7863AE1E74}"/>
              </a:ext>
            </a:extLst>
          </p:cNvPr>
          <p:cNvSpPr txBox="1"/>
          <p:nvPr/>
        </p:nvSpPr>
        <p:spPr>
          <a:xfrm>
            <a:off x="465750" y="1652087"/>
            <a:ext cx="316373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Calibri" panose="020F0502020204030204" pitchFamily="34" charset="0"/>
              </a:rPr>
              <a:t>L’unité de saisie peut être en jours ou en heures.</a:t>
            </a: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r>
              <a:rPr lang="fr-FR" sz="2000" dirty="0">
                <a:latin typeface="Calibri" panose="020F0502020204030204" pitchFamily="34" charset="0"/>
              </a:rPr>
              <a:t>Vous pouvez renseigner le nombre d’heures consacrées et les comptes analytiques auxquelles elles ont été consacrées. </a:t>
            </a:r>
          </a:p>
          <a:p>
            <a:pPr algn="just"/>
            <a:endParaRPr lang="fr-FR" sz="2000" dirty="0">
              <a:latin typeface="Calibri" panose="020F0502020204030204" pitchFamily="34" charset="0"/>
            </a:endParaRPr>
          </a:p>
          <a:p>
            <a:pPr algn="just"/>
            <a:r>
              <a:rPr lang="fr-FR" sz="2000" dirty="0">
                <a:latin typeface="Calibri" panose="020F0502020204030204" pitchFamily="34" charset="0"/>
              </a:rPr>
              <a:t>Vous avez également la possibilité d’y joindre un commentaire. </a:t>
            </a: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3397228-E5B0-4205-9BEF-A7DC5F0C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65" y="252547"/>
            <a:ext cx="2407712" cy="492010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4AE86D-BBBF-454C-9602-86AB2603E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44" y="2527835"/>
            <a:ext cx="2114845" cy="80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D6D54F1-A393-4CAE-826C-00DCABF3A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578" y="1899776"/>
            <a:ext cx="7280366" cy="4095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92774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950</Words>
  <Application>Microsoft Office PowerPoint</Application>
  <PresentationFormat>Grand écran</PresentationFormat>
  <Paragraphs>179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Thème Office</vt:lpstr>
      <vt:lpstr>Présentation PowerPoint</vt:lpstr>
      <vt:lpstr>Collaborateur</vt:lpstr>
      <vt:lpstr>Collaborateur</vt:lpstr>
      <vt:lpstr>Collaborateur</vt:lpstr>
      <vt:lpstr>Collaborateur</vt:lpstr>
      <vt:lpstr>Collaborateur</vt:lpstr>
      <vt:lpstr>Collaborateur</vt:lpstr>
      <vt:lpstr>Collaborateur</vt:lpstr>
      <vt:lpstr>Collaborateur</vt:lpstr>
      <vt:lpstr>Collaborateur</vt:lpstr>
      <vt:lpstr>Collaborateur</vt:lpstr>
      <vt:lpstr>Collaborateur</vt:lpstr>
      <vt:lpstr>Manager</vt:lpstr>
      <vt:lpstr>Manager</vt:lpstr>
      <vt:lpstr>Manager</vt:lpstr>
      <vt:lpstr>Manager</vt:lpstr>
      <vt:lpstr>Manager</vt:lpstr>
      <vt:lpstr>Manager</vt:lpstr>
      <vt:lpstr>Manager</vt:lpstr>
      <vt:lpstr>Manager</vt:lpstr>
      <vt:lpstr>Merci !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Jennifer DELMAS</dc:creator>
  <cp:lastModifiedBy>Benjamin  Marty [Eurécia]</cp:lastModifiedBy>
  <cp:revision>46</cp:revision>
  <dcterms:created xsi:type="dcterms:W3CDTF">2020-05-18T12:57:37Z</dcterms:created>
  <dcterms:modified xsi:type="dcterms:W3CDTF">2021-11-17T14:53:29Z</dcterms:modified>
</cp:coreProperties>
</file>